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58" r:id="rId6"/>
    <p:sldId id="259"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A43CB-864F-07A0-4FB7-F0308310CD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56C0B1C-AC8D-7D55-B53A-9CC03C0C28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7CE3C80-6EC9-81F8-33E8-E067D10A24AD}"/>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5" name="Footer Placeholder 4">
            <a:extLst>
              <a:ext uri="{FF2B5EF4-FFF2-40B4-BE49-F238E27FC236}">
                <a16:creationId xmlns:a16="http://schemas.microsoft.com/office/drawing/2014/main" id="{1A13D26D-EEF6-CF01-19AC-2E0E78D5F1F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1422D56-5E92-8CB2-CBE4-675A59D764EE}"/>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02196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7F007-E806-6132-177D-317B6C96B47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533F59D-3D05-56FD-4977-4DBC1DE8C8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83FF2DC-95CE-8F60-ABB0-594EE9E07824}"/>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5" name="Footer Placeholder 4">
            <a:extLst>
              <a:ext uri="{FF2B5EF4-FFF2-40B4-BE49-F238E27FC236}">
                <a16:creationId xmlns:a16="http://schemas.microsoft.com/office/drawing/2014/main" id="{BCDF5B8F-D0D2-6A07-2C2B-4877DEF8515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8B465D-E377-4805-EB63-BEDE2E21BCCD}"/>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569593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A84EB7-FE7B-6CA2-0603-3938365193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E416365-EAC4-A581-BB2F-CEBDCC93FE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78B5D93-D29B-3B5C-C833-0F4532D8F347}"/>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5" name="Footer Placeholder 4">
            <a:extLst>
              <a:ext uri="{FF2B5EF4-FFF2-40B4-BE49-F238E27FC236}">
                <a16:creationId xmlns:a16="http://schemas.microsoft.com/office/drawing/2014/main" id="{5551BD4D-0FF3-6A75-BB06-57A10A7F99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B719A39-FC9C-128B-9999-04867312D472}"/>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4091772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B29B7-4613-A0B6-2395-980556EF8A6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6E8650B-E801-1464-8164-FABD0B993D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44F83A1-22EE-0B13-25F5-16C300C2D51D}"/>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5" name="Footer Placeholder 4">
            <a:extLst>
              <a:ext uri="{FF2B5EF4-FFF2-40B4-BE49-F238E27FC236}">
                <a16:creationId xmlns:a16="http://schemas.microsoft.com/office/drawing/2014/main" id="{6FE34E9B-2FD8-0265-86C9-417457FF85E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38F1C5F-0162-7CAA-A7D4-3929B1A3137C}"/>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64956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6A458-94EF-6703-DB35-7928F98D3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BB55864-926F-FB02-99FA-69619AEED8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5387A3-0165-2BDC-71BB-38DA2C23914C}"/>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5" name="Footer Placeholder 4">
            <a:extLst>
              <a:ext uri="{FF2B5EF4-FFF2-40B4-BE49-F238E27FC236}">
                <a16:creationId xmlns:a16="http://schemas.microsoft.com/office/drawing/2014/main" id="{9D7E0C27-A2C2-3045-49C0-2A9F50C182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C4722A8-8100-9DF2-628F-058364A41120}"/>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888783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78144-54EE-31DC-1A8E-761E6E78637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0ADF80C-2468-D0B1-8648-FF754DDDB2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3F3C15E-6F10-02AD-80B0-6530ECA438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82F7ED7-EBD1-465A-4D76-5C84554047D5}"/>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6" name="Footer Placeholder 5">
            <a:extLst>
              <a:ext uri="{FF2B5EF4-FFF2-40B4-BE49-F238E27FC236}">
                <a16:creationId xmlns:a16="http://schemas.microsoft.com/office/drawing/2014/main" id="{851E34B5-2B1A-3618-3F2D-7EF86109895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D3D5447-7B94-4590-FE6D-45711E025CD6}"/>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772826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73EED-2996-79C5-E1A0-2D603D8B153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98567EF-677B-CBAB-65C1-E6FCC16218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8EC1BE-6923-764E-2558-76D0F9055C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0640BA6-F70C-2698-CE05-F2D4893824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B1BFA3-F957-2D4C-FC68-1F4AAFCFC6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729D59B-0B79-08FD-664C-03B108695EEE}"/>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8" name="Footer Placeholder 7">
            <a:extLst>
              <a:ext uri="{FF2B5EF4-FFF2-40B4-BE49-F238E27FC236}">
                <a16:creationId xmlns:a16="http://schemas.microsoft.com/office/drawing/2014/main" id="{3C5CB5D8-5FBE-5FB6-C1A5-AC87E74BE56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1830A89-0B40-214B-C343-20AA61EC1BA9}"/>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12857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5017F-F674-BBB6-DA93-22288DAF5D4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76C13EC-268B-EA74-9142-3938D0E84BC3}"/>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4" name="Footer Placeholder 3">
            <a:extLst>
              <a:ext uri="{FF2B5EF4-FFF2-40B4-BE49-F238E27FC236}">
                <a16:creationId xmlns:a16="http://schemas.microsoft.com/office/drawing/2014/main" id="{B068376E-F71D-4F61-DC5E-6ADCA0F02CE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438AA94-71C1-6E6A-8678-F3058E5C6109}"/>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501887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76663D-0D8A-E375-5B0C-B2C018580E9D}"/>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3" name="Footer Placeholder 2">
            <a:extLst>
              <a:ext uri="{FF2B5EF4-FFF2-40B4-BE49-F238E27FC236}">
                <a16:creationId xmlns:a16="http://schemas.microsoft.com/office/drawing/2014/main" id="{DE2D9A74-FC70-B2A0-FF22-D2B7D386C85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E1C7548-B41F-3FDE-019B-EF64C9004CCA}"/>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67518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87392-E818-CC15-D1FE-0A6C86D925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FA7FF4A-E55C-5FF9-B9C8-3174F3BA1A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E4C432B-E0A6-EA40-4749-9BD05371C5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BE358F-BABD-FC40-5605-72CE218EE1EC}"/>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6" name="Footer Placeholder 5">
            <a:extLst>
              <a:ext uri="{FF2B5EF4-FFF2-40B4-BE49-F238E27FC236}">
                <a16:creationId xmlns:a16="http://schemas.microsoft.com/office/drawing/2014/main" id="{500A86B5-7052-7977-AAEB-FE2BCFC8E4D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2A07804-8BF3-2845-D728-4B5B257C76D2}"/>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22950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386CF-35B4-49E1-15E4-C224CD5CD5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DC757CA-DB13-1CE1-3837-5D23BD260A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21ABFFC-7085-61BA-0A35-DD2AE7FA38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25A26A-AE9E-8EA2-057C-A1A6CF84B18D}"/>
              </a:ext>
            </a:extLst>
          </p:cNvPr>
          <p:cNvSpPr>
            <a:spLocks noGrp="1"/>
          </p:cNvSpPr>
          <p:nvPr>
            <p:ph type="dt" sz="half" idx="10"/>
          </p:nvPr>
        </p:nvSpPr>
        <p:spPr/>
        <p:txBody>
          <a:bodyPr/>
          <a:lstStyle/>
          <a:p>
            <a:fld id="{545672D0-A1FA-4D16-ADA7-9813F8946346}" type="datetimeFigureOut">
              <a:rPr lang="en-IN" smtClean="0"/>
              <a:t>09-07-2023</a:t>
            </a:fld>
            <a:endParaRPr lang="en-IN"/>
          </a:p>
        </p:txBody>
      </p:sp>
      <p:sp>
        <p:nvSpPr>
          <p:cNvPr id="6" name="Footer Placeholder 5">
            <a:extLst>
              <a:ext uri="{FF2B5EF4-FFF2-40B4-BE49-F238E27FC236}">
                <a16:creationId xmlns:a16="http://schemas.microsoft.com/office/drawing/2014/main" id="{8A97126E-A9F4-2C7A-0B62-2640D11C958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80787A5-410C-1E6D-C835-81FCCD14F8C0}"/>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4242516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3C078A-5FE9-6C75-5954-6CDFD2DE33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A2FB5A2-FE08-BA4E-B205-FC9D3452E5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63D37CD-7D6B-E60B-59C9-151C60BB58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672D0-A1FA-4D16-ADA7-9813F8946346}" type="datetimeFigureOut">
              <a:rPr lang="en-IN" smtClean="0"/>
              <a:t>09-07-2023</a:t>
            </a:fld>
            <a:endParaRPr lang="en-IN"/>
          </a:p>
        </p:txBody>
      </p:sp>
      <p:sp>
        <p:nvSpPr>
          <p:cNvPr id="5" name="Footer Placeholder 4">
            <a:extLst>
              <a:ext uri="{FF2B5EF4-FFF2-40B4-BE49-F238E27FC236}">
                <a16:creationId xmlns:a16="http://schemas.microsoft.com/office/drawing/2014/main" id="{CA8A312F-2614-EAEE-1B79-613ECCB32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66A219D-0E49-2C4C-61EA-3F3E0A77E1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13D27-E5A5-4032-B0FA-93B31ED9516B}" type="slidenum">
              <a:rPr lang="en-IN" smtClean="0"/>
              <a:t>‹#›</a:t>
            </a:fld>
            <a:endParaRPr lang="en-IN"/>
          </a:p>
        </p:txBody>
      </p:sp>
    </p:spTree>
    <p:extLst>
      <p:ext uri="{BB962C8B-B14F-4D97-AF65-F5344CB8AC3E}">
        <p14:creationId xmlns:p14="http://schemas.microsoft.com/office/powerpoint/2010/main" val="186116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BE5445-21C6-DAED-B895-8953A726995C}"/>
              </a:ext>
            </a:extLst>
          </p:cNvPr>
          <p:cNvSpPr txBox="1"/>
          <p:nvPr/>
        </p:nvSpPr>
        <p:spPr>
          <a:xfrm>
            <a:off x="1325366" y="2468844"/>
            <a:ext cx="9965933" cy="2862322"/>
          </a:xfrm>
          <a:prstGeom prst="rect">
            <a:avLst/>
          </a:prstGeom>
          <a:noFill/>
        </p:spPr>
        <p:txBody>
          <a:bodyPr wrap="square" rtlCol="0">
            <a:spAutoFit/>
          </a:bodyPr>
          <a:lstStyle/>
          <a:p>
            <a:pPr algn="ctr"/>
            <a:r>
              <a:rPr lang="en-US" sz="2000" b="1" i="1" dirty="0">
                <a:latin typeface="Arial" panose="020B0604020202020204" pitchFamily="34" charset="0"/>
                <a:cs typeface="Arial" panose="020B0604020202020204" pitchFamily="34" charset="0"/>
              </a:rPr>
              <a:t>TOPIC –</a:t>
            </a:r>
            <a:r>
              <a:rPr lang="en-US" sz="2000" b="1" i="1" dirty="0">
                <a:solidFill>
                  <a:schemeClr val="accent1"/>
                </a:solidFill>
                <a:latin typeface="Arial" panose="020B0604020202020204" pitchFamily="34" charset="0"/>
                <a:cs typeface="Arial" panose="020B0604020202020204" pitchFamily="34" charset="0"/>
              </a:rPr>
              <a:t>ABSOLUTE ADVANTAGE THEORY AND COMPARATIVE COST ADVANTAGE THEORY</a:t>
            </a:r>
          </a:p>
          <a:p>
            <a:pPr algn="ctr"/>
            <a:endParaRPr lang="en-US" sz="2000" b="1" i="1" dirty="0">
              <a:solidFill>
                <a:schemeClr val="accent1"/>
              </a:solidFill>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        YEAR- THIRD	SEMESTER-6    SESSION -2022-2023</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8087BE5F-6C1A-6580-7447-B148CE11B5F4}"/>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chemeClr val="accent1"/>
                </a:solidFill>
                <a:latin typeface="Arial" panose="020B0604020202020204" pitchFamily="34" charset="0"/>
                <a:cs typeface="Arial" panose="020B0604020202020204" pitchFamily="34" charset="0"/>
              </a:rPr>
              <a:t>MACROECONOMICS II</a:t>
            </a:r>
            <a:endParaRPr lang="en-IN" sz="2000" b="1" dirty="0">
              <a:solidFill>
                <a:srgbClr val="0070C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93A2CEB2-4FD8-68BA-40AC-FB23C8F6D06D}"/>
              </a:ext>
            </a:extLst>
          </p:cNvPr>
          <p:cNvSpPr txBox="1"/>
          <p:nvPr/>
        </p:nvSpPr>
        <p:spPr>
          <a:xfrm>
            <a:off x="3493212" y="4706197"/>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7" name="Picture 2" descr="Khatra Adibasi Mahavidyalaya, Bankura, Bankura, West Bengal, India, Group  ID:- Contact Address, Phone, EMail, Website, Courses Offered, Admission">
            <a:extLst>
              <a:ext uri="{FF2B5EF4-FFF2-40B4-BE49-F238E27FC236}">
                <a16:creationId xmlns:a16="http://schemas.microsoft.com/office/drawing/2014/main" id="{935D7874-55AA-5231-8499-9DCD9772F4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90D216D-753A-A394-022D-553498EA2499}"/>
              </a:ext>
            </a:extLst>
          </p:cNvPr>
          <p:cNvSpPr txBox="1"/>
          <p:nvPr/>
        </p:nvSpPr>
        <p:spPr>
          <a:xfrm>
            <a:off x="4274050" y="3980243"/>
            <a:ext cx="3380196" cy="369332"/>
          </a:xfrm>
          <a:prstGeom prst="rect">
            <a:avLst/>
          </a:prstGeom>
          <a:noFill/>
        </p:spPr>
        <p:txBody>
          <a:bodyPr wrap="square" rtlCol="0">
            <a:spAutoFit/>
          </a:bodyPr>
          <a:lstStyle/>
          <a:p>
            <a:r>
              <a:rPr lang="en-IN" dirty="0"/>
              <a:t>DATE OF LECTURE:  20/05/2023</a:t>
            </a:r>
          </a:p>
        </p:txBody>
      </p:sp>
      <p:sp>
        <p:nvSpPr>
          <p:cNvPr id="9" name="TextBox 8">
            <a:extLst>
              <a:ext uri="{FF2B5EF4-FFF2-40B4-BE49-F238E27FC236}">
                <a16:creationId xmlns:a16="http://schemas.microsoft.com/office/drawing/2014/main" id="{1C43BC70-1194-76E9-3517-3460318A5522}"/>
              </a:ext>
            </a:extLst>
          </p:cNvPr>
          <p:cNvSpPr txBox="1"/>
          <p:nvPr/>
        </p:nvSpPr>
        <p:spPr>
          <a:xfrm>
            <a:off x="2958957" y="1712112"/>
            <a:ext cx="6924782"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a:t>
            </a:r>
            <a:r>
              <a:rPr lang="en-IN" sz="2000" b="1">
                <a:latin typeface="Arial" panose="020B0604020202020204" pitchFamily="34" charset="0"/>
                <a:cs typeface="Arial" panose="020B0604020202020204" pitchFamily="34" charset="0"/>
              </a:rPr>
              <a:t>(PROGRAMME) IN ECONOMICS</a:t>
            </a: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6209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05CCF7-5238-F6DC-7B67-02112862D95A}"/>
              </a:ext>
            </a:extLst>
          </p:cNvPr>
          <p:cNvSpPr txBox="1"/>
          <p:nvPr/>
        </p:nvSpPr>
        <p:spPr>
          <a:xfrm>
            <a:off x="380144" y="544530"/>
            <a:ext cx="7338484" cy="523220"/>
          </a:xfrm>
          <a:prstGeom prst="rect">
            <a:avLst/>
          </a:prstGeom>
          <a:noFill/>
        </p:spPr>
        <p:txBody>
          <a:bodyPr wrap="none" rtlCol="0">
            <a:spAutoFit/>
          </a:bodyPr>
          <a:lstStyle/>
          <a:p>
            <a:r>
              <a:rPr lang="en-IN" sz="2800" b="1" dirty="0"/>
              <a:t>ADAM SMITH’S ABSOLUTE ADVANTAGE THEORY</a:t>
            </a:r>
          </a:p>
        </p:txBody>
      </p:sp>
      <p:sp>
        <p:nvSpPr>
          <p:cNvPr id="7" name="TextBox 6">
            <a:extLst>
              <a:ext uri="{FF2B5EF4-FFF2-40B4-BE49-F238E27FC236}">
                <a16:creationId xmlns:a16="http://schemas.microsoft.com/office/drawing/2014/main" id="{BA9535C8-D08B-F17B-97EA-26E66C09D4A1}"/>
              </a:ext>
            </a:extLst>
          </p:cNvPr>
          <p:cNvSpPr txBox="1"/>
          <p:nvPr/>
        </p:nvSpPr>
        <p:spPr>
          <a:xfrm>
            <a:off x="380144" y="1444393"/>
            <a:ext cx="11537878" cy="646331"/>
          </a:xfrm>
          <a:prstGeom prst="rect">
            <a:avLst/>
          </a:prstGeom>
          <a:noFill/>
        </p:spPr>
        <p:txBody>
          <a:bodyPr wrap="square">
            <a:spAutoFit/>
          </a:bodyPr>
          <a:lstStyle/>
          <a:p>
            <a:pPr algn="just"/>
            <a:r>
              <a:rPr lang="en-US" b="0" i="0" dirty="0">
                <a:solidFill>
                  <a:srgbClr val="424142"/>
                </a:solidFill>
                <a:effectLst/>
                <a:latin typeface="Georgia" panose="02040502050405020303" pitchFamily="18" charset="0"/>
              </a:rPr>
              <a:t>The theory of absolute advantage was put forward by Adam Smith. Smith argued that different countries enjoy absolute advantage in the production of some goods which formed the basis of trade between the countries</a:t>
            </a:r>
            <a:endParaRPr lang="en-IN" dirty="0"/>
          </a:p>
        </p:txBody>
      </p:sp>
      <p:pic>
        <p:nvPicPr>
          <p:cNvPr id="9" name="Picture 8">
            <a:extLst>
              <a:ext uri="{FF2B5EF4-FFF2-40B4-BE49-F238E27FC236}">
                <a16:creationId xmlns:a16="http://schemas.microsoft.com/office/drawing/2014/main" id="{CB0E03CF-1FF4-C1E2-350A-3417BB5781A6}"/>
              </a:ext>
            </a:extLst>
          </p:cNvPr>
          <p:cNvPicPr>
            <a:picLocks noChangeAspect="1"/>
          </p:cNvPicPr>
          <p:nvPr/>
        </p:nvPicPr>
        <p:blipFill>
          <a:blip r:embed="rId2"/>
          <a:stretch>
            <a:fillRect/>
          </a:stretch>
        </p:blipFill>
        <p:spPr>
          <a:xfrm>
            <a:off x="508026" y="2383605"/>
            <a:ext cx="7737972" cy="1447616"/>
          </a:xfrm>
          <a:prstGeom prst="rect">
            <a:avLst/>
          </a:prstGeom>
        </p:spPr>
      </p:pic>
      <p:sp>
        <p:nvSpPr>
          <p:cNvPr id="11" name="TextBox 10">
            <a:extLst>
              <a:ext uri="{FF2B5EF4-FFF2-40B4-BE49-F238E27FC236}">
                <a16:creationId xmlns:a16="http://schemas.microsoft.com/office/drawing/2014/main" id="{12168990-030A-4047-4F68-5BDE820325F1}"/>
              </a:ext>
            </a:extLst>
          </p:cNvPr>
          <p:cNvSpPr txBox="1"/>
          <p:nvPr/>
        </p:nvSpPr>
        <p:spPr>
          <a:xfrm>
            <a:off x="647272" y="4124102"/>
            <a:ext cx="11373491" cy="1200329"/>
          </a:xfrm>
          <a:prstGeom prst="rect">
            <a:avLst/>
          </a:prstGeom>
          <a:noFill/>
        </p:spPr>
        <p:txBody>
          <a:bodyPr wrap="square">
            <a:spAutoFit/>
          </a:bodyPr>
          <a:lstStyle/>
          <a:p>
            <a:pPr algn="just"/>
            <a:r>
              <a:rPr lang="en-US" dirty="0">
                <a:solidFill>
                  <a:srgbClr val="424142"/>
                </a:solidFill>
                <a:latin typeface="Georgia" panose="02040502050405020303" pitchFamily="18" charset="0"/>
              </a:rPr>
              <a:t>T</a:t>
            </a:r>
            <a:r>
              <a:rPr lang="en-US" b="0" i="0" dirty="0">
                <a:solidFill>
                  <a:srgbClr val="424142"/>
                </a:solidFill>
                <a:effectLst/>
                <a:latin typeface="Georgia" panose="02040502050405020303" pitchFamily="18" charset="0"/>
              </a:rPr>
              <a:t>o produce one unit of wheat in the U.S.A. 3 man-hours and in India 10 man-hours are required. On the other hand, to produce one unit of cloth, in the U.S.A. 6 man-hours and in India 4 man-hours are required. Thus the U.S.A. can produce wheat more efficiently (that is, at a lower cost), while India can produce cloth more efficiently</a:t>
            </a:r>
            <a:endParaRPr lang="en-IN" dirty="0"/>
          </a:p>
        </p:txBody>
      </p:sp>
      <p:sp>
        <p:nvSpPr>
          <p:cNvPr id="13" name="TextBox 12">
            <a:extLst>
              <a:ext uri="{FF2B5EF4-FFF2-40B4-BE49-F238E27FC236}">
                <a16:creationId xmlns:a16="http://schemas.microsoft.com/office/drawing/2014/main" id="{C60BEA32-B2A4-6156-7F58-F26806CF269A}"/>
              </a:ext>
            </a:extLst>
          </p:cNvPr>
          <p:cNvSpPr txBox="1"/>
          <p:nvPr/>
        </p:nvSpPr>
        <p:spPr>
          <a:xfrm>
            <a:off x="647272" y="5617312"/>
            <a:ext cx="11270750" cy="646331"/>
          </a:xfrm>
          <a:prstGeom prst="rect">
            <a:avLst/>
          </a:prstGeom>
          <a:noFill/>
        </p:spPr>
        <p:txBody>
          <a:bodyPr wrap="square">
            <a:spAutoFit/>
          </a:bodyPr>
          <a:lstStyle/>
          <a:p>
            <a:pPr algn="just"/>
            <a:r>
              <a:rPr lang="en-US" b="0" i="0" dirty="0">
                <a:solidFill>
                  <a:srgbClr val="424142"/>
                </a:solidFill>
                <a:effectLst/>
                <a:latin typeface="Georgia" panose="02040502050405020303" pitchFamily="18" charset="0"/>
              </a:rPr>
              <a:t>Adam Smith showed that the two countries would benefit and world output will increase if the two countries specialize in the production of goods in which they have absolute advantage and trade with each other. </a:t>
            </a:r>
            <a:endParaRPr lang="en-IN" dirty="0"/>
          </a:p>
        </p:txBody>
      </p:sp>
    </p:spTree>
    <p:extLst>
      <p:ext uri="{BB962C8B-B14F-4D97-AF65-F5344CB8AC3E}">
        <p14:creationId xmlns:p14="http://schemas.microsoft.com/office/powerpoint/2010/main" val="2754483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0A2F98B-9C8F-49A6-C113-F924A896AD22}"/>
              </a:ext>
            </a:extLst>
          </p:cNvPr>
          <p:cNvPicPr>
            <a:picLocks noChangeAspect="1"/>
          </p:cNvPicPr>
          <p:nvPr/>
        </p:nvPicPr>
        <p:blipFill>
          <a:blip r:embed="rId2"/>
          <a:stretch>
            <a:fillRect/>
          </a:stretch>
        </p:blipFill>
        <p:spPr>
          <a:xfrm>
            <a:off x="938694" y="1295239"/>
            <a:ext cx="6800850" cy="1781175"/>
          </a:xfrm>
          <a:prstGeom prst="rect">
            <a:avLst/>
          </a:prstGeom>
        </p:spPr>
      </p:pic>
      <p:sp>
        <p:nvSpPr>
          <p:cNvPr id="7" name="TextBox 6">
            <a:extLst>
              <a:ext uri="{FF2B5EF4-FFF2-40B4-BE49-F238E27FC236}">
                <a16:creationId xmlns:a16="http://schemas.microsoft.com/office/drawing/2014/main" id="{C548D585-6111-6CB6-893F-DB36F10DA413}"/>
              </a:ext>
            </a:extLst>
          </p:cNvPr>
          <p:cNvSpPr txBox="1"/>
          <p:nvPr/>
        </p:nvSpPr>
        <p:spPr>
          <a:xfrm>
            <a:off x="938694" y="3076414"/>
            <a:ext cx="10177944" cy="923330"/>
          </a:xfrm>
          <a:prstGeom prst="rect">
            <a:avLst/>
          </a:prstGeom>
          <a:noFill/>
        </p:spPr>
        <p:txBody>
          <a:bodyPr wrap="square">
            <a:spAutoFit/>
          </a:bodyPr>
          <a:lstStyle/>
          <a:p>
            <a:pPr algn="just"/>
            <a:r>
              <a:rPr lang="en-US" b="0" i="0">
                <a:solidFill>
                  <a:srgbClr val="424142"/>
                </a:solidFill>
                <a:effectLst/>
                <a:latin typeface="Georgia" panose="02040502050405020303" pitchFamily="18" charset="0"/>
              </a:rPr>
              <a:t>Suppose to specialize in the production of Wheat, the U.S.A. withdraws 6 man-hours from the production of cloth and devote them to the production of wheat, it will lose 1 unit of cloth and gain 2 units of wheat.</a:t>
            </a:r>
            <a:endParaRPr lang="en-IN" dirty="0"/>
          </a:p>
        </p:txBody>
      </p:sp>
      <p:sp>
        <p:nvSpPr>
          <p:cNvPr id="9" name="TextBox 8">
            <a:extLst>
              <a:ext uri="{FF2B5EF4-FFF2-40B4-BE49-F238E27FC236}">
                <a16:creationId xmlns:a16="http://schemas.microsoft.com/office/drawing/2014/main" id="{3D7F7988-2FF1-2971-F712-D5EDAD1998AF}"/>
              </a:ext>
            </a:extLst>
          </p:cNvPr>
          <p:cNvSpPr txBox="1"/>
          <p:nvPr/>
        </p:nvSpPr>
        <p:spPr>
          <a:xfrm>
            <a:off x="938693" y="4101271"/>
            <a:ext cx="10177943" cy="1477328"/>
          </a:xfrm>
          <a:prstGeom prst="rect">
            <a:avLst/>
          </a:prstGeom>
          <a:noFill/>
        </p:spPr>
        <p:txBody>
          <a:bodyPr wrap="square">
            <a:spAutoFit/>
          </a:bodyPr>
          <a:lstStyle/>
          <a:p>
            <a:pPr algn="just"/>
            <a:r>
              <a:rPr lang="en-US" b="0" i="0" dirty="0">
                <a:solidFill>
                  <a:srgbClr val="424142"/>
                </a:solidFill>
                <a:effectLst/>
                <a:latin typeface="Georgia" panose="02040502050405020303" pitchFamily="18" charset="0"/>
              </a:rPr>
              <a:t>Similarly, to specialize in the production of cloth if India withdraws 10 hours of </a:t>
            </a:r>
            <a:r>
              <a:rPr lang="en-US" b="0" i="0" dirty="0" err="1">
                <a:solidFill>
                  <a:srgbClr val="424142"/>
                </a:solidFill>
                <a:effectLst/>
                <a:latin typeface="Georgia" panose="02040502050405020303" pitchFamily="18" charset="0"/>
              </a:rPr>
              <a:t>labour</a:t>
            </a:r>
            <a:r>
              <a:rPr lang="en-US" b="0" i="0" dirty="0">
                <a:solidFill>
                  <a:srgbClr val="424142"/>
                </a:solidFill>
                <a:effectLst/>
                <a:latin typeface="Georgia" panose="02040502050405020303" pitchFamily="18" charset="0"/>
              </a:rPr>
              <a:t> from wheat and use them for the production of cloth, it will lose one unit of wheat but gain 2.5 units of cloth.</a:t>
            </a:r>
          </a:p>
          <a:p>
            <a:pPr algn="just"/>
            <a:r>
              <a:rPr lang="en-US" b="0" i="0" dirty="0">
                <a:solidFill>
                  <a:srgbClr val="424142"/>
                </a:solidFill>
                <a:effectLst/>
                <a:latin typeface="Georgia" panose="02040502050405020303" pitchFamily="18" charset="0"/>
              </a:rPr>
              <a:t>In this way, transfer of </a:t>
            </a:r>
            <a:r>
              <a:rPr lang="en-US" b="0" i="0" dirty="0" err="1">
                <a:solidFill>
                  <a:srgbClr val="424142"/>
                </a:solidFill>
                <a:effectLst/>
                <a:latin typeface="Georgia" panose="02040502050405020303" pitchFamily="18" charset="0"/>
              </a:rPr>
              <a:t>labour</a:t>
            </a:r>
            <a:r>
              <a:rPr lang="en-US" b="0" i="0" dirty="0">
                <a:solidFill>
                  <a:srgbClr val="424142"/>
                </a:solidFill>
                <a:effectLst/>
                <a:latin typeface="Georgia" panose="02040502050405020303" pitchFamily="18" charset="0"/>
              </a:rPr>
              <a:t> resources to the goods in which they have absolute advantage, will result in the net gain of one unit of wheat and 2.5 units of cloth. The gain in output can be distributed between the two countries through voluntary exchange.</a:t>
            </a:r>
          </a:p>
        </p:txBody>
      </p:sp>
    </p:spTree>
    <p:extLst>
      <p:ext uri="{BB962C8B-B14F-4D97-AF65-F5344CB8AC3E}">
        <p14:creationId xmlns:p14="http://schemas.microsoft.com/office/powerpoint/2010/main" val="1731174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32BB83C-D818-8315-E629-5C5588614DD4}"/>
              </a:ext>
            </a:extLst>
          </p:cNvPr>
          <p:cNvSpPr txBox="1"/>
          <p:nvPr/>
        </p:nvSpPr>
        <p:spPr>
          <a:xfrm>
            <a:off x="0" y="2301412"/>
            <a:ext cx="12099533" cy="3891130"/>
          </a:xfrm>
          <a:prstGeom prst="rect">
            <a:avLst/>
          </a:prstGeom>
          <a:noFill/>
        </p:spPr>
        <p:txBody>
          <a:bodyPr wrap="square">
            <a:spAutoFit/>
          </a:bodyPr>
          <a:lstStyle/>
          <a:p>
            <a:pPr algn="just">
              <a:lnSpc>
                <a:spcPct val="200000"/>
              </a:lnSpc>
            </a:pPr>
            <a:r>
              <a:rPr lang="en-US" dirty="0">
                <a:solidFill>
                  <a:srgbClr val="000000"/>
                </a:solidFill>
                <a:latin typeface="Georgia" panose="02040502050405020303" pitchFamily="18" charset="0"/>
              </a:rPr>
              <a:t>David Ricardo was the proponent of Comparative cost Advantage Theory. </a:t>
            </a:r>
            <a:r>
              <a:rPr lang="en-US" b="0" i="0" dirty="0">
                <a:solidFill>
                  <a:srgbClr val="000000"/>
                </a:solidFill>
                <a:effectLst/>
                <a:latin typeface="Georgia" panose="02040502050405020303" pitchFamily="18" charset="0"/>
              </a:rPr>
              <a:t>According to him international trade is governed by the comparative cost advantage rather than the absolute cost advantage. In a two-nation and two-commodity world economy, even if one nation  is less efficient than the other nation in the production of both commodities, there is still a basis for mutually beneficial trade. A country will </a:t>
            </a:r>
            <a:r>
              <a:rPr lang="en-US" b="0" i="0" dirty="0" err="1">
                <a:solidFill>
                  <a:srgbClr val="000000"/>
                </a:solidFill>
                <a:effectLst/>
                <a:latin typeface="Georgia" panose="02040502050405020303" pitchFamily="18" charset="0"/>
              </a:rPr>
              <a:t>specialise</a:t>
            </a:r>
            <a:r>
              <a:rPr lang="en-US" b="0" i="0" dirty="0">
                <a:solidFill>
                  <a:srgbClr val="000000"/>
                </a:solidFill>
                <a:effectLst/>
                <a:latin typeface="Georgia" panose="02040502050405020303" pitchFamily="18" charset="0"/>
              </a:rPr>
              <a:t> in in the production of that good in which it has a greater relative or comparative advantage in costs than other countries and will import all such commodities from abroad in which it has relative cost disadvantage. The Ricardian model is based on technological differences across countries. These technological differences are reflected in differences in the productivity of labor.</a:t>
            </a:r>
            <a:endParaRPr lang="en-IN" dirty="0"/>
          </a:p>
        </p:txBody>
      </p:sp>
      <p:sp>
        <p:nvSpPr>
          <p:cNvPr id="6" name="TextBox 5">
            <a:extLst>
              <a:ext uri="{FF2B5EF4-FFF2-40B4-BE49-F238E27FC236}">
                <a16:creationId xmlns:a16="http://schemas.microsoft.com/office/drawing/2014/main" id="{5320EFB6-B528-1991-2465-C48C8E6C9954}"/>
              </a:ext>
            </a:extLst>
          </p:cNvPr>
          <p:cNvSpPr txBox="1"/>
          <p:nvPr/>
        </p:nvSpPr>
        <p:spPr>
          <a:xfrm>
            <a:off x="380144" y="544530"/>
            <a:ext cx="8159478" cy="523220"/>
          </a:xfrm>
          <a:prstGeom prst="rect">
            <a:avLst/>
          </a:prstGeom>
          <a:noFill/>
        </p:spPr>
        <p:txBody>
          <a:bodyPr wrap="none" rtlCol="0">
            <a:spAutoFit/>
          </a:bodyPr>
          <a:lstStyle/>
          <a:p>
            <a:r>
              <a:rPr lang="en-IN" sz="2800" b="1" dirty="0"/>
              <a:t>RICARDO’S COMPARATIVE COST ADVANTAGE THEORY</a:t>
            </a:r>
          </a:p>
        </p:txBody>
      </p:sp>
      <p:sp>
        <p:nvSpPr>
          <p:cNvPr id="7" name="TextBox 6">
            <a:extLst>
              <a:ext uri="{FF2B5EF4-FFF2-40B4-BE49-F238E27FC236}">
                <a16:creationId xmlns:a16="http://schemas.microsoft.com/office/drawing/2014/main" id="{B3BAD50F-B3DF-756A-294F-E03618D1E040}"/>
              </a:ext>
            </a:extLst>
          </p:cNvPr>
          <p:cNvSpPr txBox="1"/>
          <p:nvPr/>
        </p:nvSpPr>
        <p:spPr>
          <a:xfrm>
            <a:off x="308225" y="1633591"/>
            <a:ext cx="5454057" cy="523220"/>
          </a:xfrm>
          <a:prstGeom prst="rect">
            <a:avLst/>
          </a:prstGeom>
          <a:noFill/>
        </p:spPr>
        <p:txBody>
          <a:bodyPr wrap="none" rtlCol="0">
            <a:spAutoFit/>
          </a:bodyPr>
          <a:lstStyle/>
          <a:p>
            <a:r>
              <a:rPr lang="en-IN" sz="2800" b="1" dirty="0"/>
              <a:t>The Law of Comparative Advantage</a:t>
            </a:r>
          </a:p>
        </p:txBody>
      </p:sp>
    </p:spTree>
    <p:extLst>
      <p:ext uri="{BB962C8B-B14F-4D97-AF65-F5344CB8AC3E}">
        <p14:creationId xmlns:p14="http://schemas.microsoft.com/office/powerpoint/2010/main" val="4175966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A2DA4F-DEA3-9CF2-326E-ADD07C9F3299}"/>
              </a:ext>
            </a:extLst>
          </p:cNvPr>
          <p:cNvSpPr txBox="1"/>
          <p:nvPr/>
        </p:nvSpPr>
        <p:spPr>
          <a:xfrm>
            <a:off x="478605" y="0"/>
            <a:ext cx="10709952" cy="5731890"/>
          </a:xfrm>
          <a:prstGeom prst="rect">
            <a:avLst/>
          </a:prstGeom>
          <a:noFill/>
        </p:spPr>
        <p:txBody>
          <a:bodyPr wrap="square">
            <a:spAutoFit/>
          </a:bodyPr>
          <a:lstStyle/>
          <a:p>
            <a:pPr algn="just" eaLnBrk="1" hangingPunct="1">
              <a:lnSpc>
                <a:spcPct val="200000"/>
              </a:lnSpc>
            </a:pPr>
            <a:r>
              <a:rPr lang="en-US" altLang="zh-CN" sz="2400" b="1" dirty="0"/>
              <a:t>Assumptions of the model:</a:t>
            </a:r>
          </a:p>
          <a:p>
            <a:pPr marL="952500" lvl="1" indent="-495300" algn="just">
              <a:lnSpc>
                <a:spcPct val="200000"/>
              </a:lnSpc>
              <a:buFont typeface="Arial" panose="020B0604020202020204" pitchFamily="34" charset="0"/>
              <a:buChar char="•"/>
            </a:pPr>
            <a:r>
              <a:rPr lang="en-US" altLang="zh-CN" dirty="0">
                <a:latin typeface="Georgia" panose="02040502050405020303" pitchFamily="18" charset="0"/>
              </a:rPr>
              <a:t>Two countries(Home and Foreign) and two commodities world Free Trade takes place between the two countries</a:t>
            </a:r>
          </a:p>
          <a:p>
            <a:pPr marL="952500" lvl="1" indent="-495300" algn="just">
              <a:lnSpc>
                <a:spcPct val="200000"/>
              </a:lnSpc>
              <a:buFont typeface="Arial" panose="020B0604020202020204" pitchFamily="34" charset="0"/>
              <a:buChar char="•"/>
            </a:pPr>
            <a:r>
              <a:rPr lang="en-US" altLang="zh-CN" dirty="0">
                <a:latin typeface="Georgia" panose="02040502050405020303" pitchFamily="18" charset="0"/>
              </a:rPr>
              <a:t>There is only one factor of production i.e. </a:t>
            </a:r>
            <a:r>
              <a:rPr lang="en-US" altLang="zh-CN" dirty="0" err="1">
                <a:latin typeface="Georgia" panose="02040502050405020303" pitchFamily="18" charset="0"/>
              </a:rPr>
              <a:t>labour</a:t>
            </a:r>
            <a:r>
              <a:rPr lang="en-US" altLang="zh-CN" dirty="0">
                <a:latin typeface="Georgia" panose="02040502050405020303" pitchFamily="18" charset="0"/>
              </a:rPr>
              <a:t> </a:t>
            </a:r>
            <a:r>
              <a:rPr lang="en-US" b="0" i="0" dirty="0">
                <a:solidFill>
                  <a:srgbClr val="000000"/>
                </a:solidFill>
                <a:effectLst/>
                <a:latin typeface="Georgia" panose="02040502050405020303" pitchFamily="18" charset="0"/>
              </a:rPr>
              <a:t>and the cost of producing a commodity is expressed in </a:t>
            </a:r>
            <a:r>
              <a:rPr lang="en-US" b="0" i="0" dirty="0" err="1">
                <a:solidFill>
                  <a:srgbClr val="000000"/>
                </a:solidFill>
                <a:effectLst/>
                <a:latin typeface="Georgia" panose="02040502050405020303" pitchFamily="18" charset="0"/>
              </a:rPr>
              <a:t>labour</a:t>
            </a:r>
            <a:r>
              <a:rPr lang="en-US" b="0" i="0" dirty="0">
                <a:solidFill>
                  <a:srgbClr val="000000"/>
                </a:solidFill>
                <a:effectLst/>
                <a:latin typeface="Georgia" panose="02040502050405020303" pitchFamily="18" charset="0"/>
              </a:rPr>
              <a:t> units</a:t>
            </a:r>
            <a:endParaRPr lang="en-US" altLang="zh-CN" dirty="0">
              <a:latin typeface="Georgia" panose="02040502050405020303" pitchFamily="18" charset="0"/>
            </a:endParaRPr>
          </a:p>
          <a:p>
            <a:pPr marL="952500" lvl="1" indent="-495300" algn="just" eaLnBrk="1" hangingPunct="1">
              <a:lnSpc>
                <a:spcPct val="200000"/>
              </a:lnSpc>
              <a:buFont typeface="Arial" panose="020B0604020202020204" pitchFamily="34" charset="0"/>
              <a:buChar char="•"/>
            </a:pPr>
            <a:r>
              <a:rPr lang="en-US" altLang="zh-CN" dirty="0">
                <a:latin typeface="Georgia" panose="02040502050405020303" pitchFamily="18" charset="0"/>
              </a:rPr>
              <a:t>There is perfect mobility of labor within each nation but immobility between the two nations</a:t>
            </a:r>
          </a:p>
          <a:p>
            <a:pPr marL="952500" lvl="1" indent="-495300" algn="just" eaLnBrk="1" hangingPunct="1">
              <a:lnSpc>
                <a:spcPct val="200000"/>
              </a:lnSpc>
              <a:buFont typeface="Arial" panose="020B0604020202020204" pitchFamily="34" charset="0"/>
              <a:buChar char="•"/>
            </a:pPr>
            <a:r>
              <a:rPr lang="en-US" altLang="zh-CN" dirty="0">
                <a:latin typeface="Georgia" panose="02040502050405020303" pitchFamily="18" charset="0"/>
              </a:rPr>
              <a:t>Constant costs of production</a:t>
            </a:r>
          </a:p>
          <a:p>
            <a:pPr marL="952500" lvl="1" indent="-495300" algn="just" eaLnBrk="1" hangingPunct="1">
              <a:lnSpc>
                <a:spcPct val="200000"/>
              </a:lnSpc>
              <a:buFont typeface="Arial" panose="020B0604020202020204" pitchFamily="34" charset="0"/>
              <a:buChar char="•"/>
            </a:pPr>
            <a:r>
              <a:rPr lang="en-US" altLang="zh-CN" dirty="0">
                <a:latin typeface="Georgia" panose="02040502050405020303" pitchFamily="18" charset="0"/>
              </a:rPr>
              <a:t>No transportation cost</a:t>
            </a:r>
          </a:p>
          <a:p>
            <a:pPr marL="952500" lvl="1" indent="-495300" algn="just" eaLnBrk="1" hangingPunct="1">
              <a:lnSpc>
                <a:spcPct val="200000"/>
              </a:lnSpc>
              <a:buFont typeface="Arial" panose="020B0604020202020204" pitchFamily="34" charset="0"/>
              <a:buChar char="•"/>
            </a:pPr>
            <a:r>
              <a:rPr lang="en-US" altLang="zh-CN" dirty="0">
                <a:latin typeface="Georgia" panose="02040502050405020303" pitchFamily="18" charset="0"/>
              </a:rPr>
              <a:t>No technical change</a:t>
            </a:r>
          </a:p>
          <a:p>
            <a:pPr marL="952500" lvl="1" indent="-495300" algn="just" eaLnBrk="1" hangingPunct="1">
              <a:lnSpc>
                <a:spcPct val="200000"/>
              </a:lnSpc>
              <a:buFont typeface="Arial" panose="020B0604020202020204" pitchFamily="34" charset="0"/>
              <a:buChar char="•"/>
            </a:pPr>
            <a:r>
              <a:rPr lang="en-US" b="0" i="0" dirty="0">
                <a:solidFill>
                  <a:srgbClr val="000000"/>
                </a:solidFill>
                <a:effectLst/>
                <a:latin typeface="Georgia" panose="02040502050405020303" pitchFamily="18" charset="0"/>
              </a:rPr>
              <a:t>There is full employment of resources in both the countries.</a:t>
            </a:r>
            <a:endParaRPr lang="en-US" altLang="zh-CN" dirty="0">
              <a:latin typeface="Georgia" panose="02040502050405020303" pitchFamily="18" charset="0"/>
            </a:endParaRPr>
          </a:p>
        </p:txBody>
      </p:sp>
      <p:sp>
        <p:nvSpPr>
          <p:cNvPr id="7" name="TextBox 6">
            <a:extLst>
              <a:ext uri="{FF2B5EF4-FFF2-40B4-BE49-F238E27FC236}">
                <a16:creationId xmlns:a16="http://schemas.microsoft.com/office/drawing/2014/main" id="{3F3B230D-787B-DAF5-FA2E-622A8C14C8B8}"/>
              </a:ext>
            </a:extLst>
          </p:cNvPr>
          <p:cNvSpPr txBox="1"/>
          <p:nvPr/>
        </p:nvSpPr>
        <p:spPr>
          <a:xfrm>
            <a:off x="907552" y="5814083"/>
            <a:ext cx="7554073" cy="923330"/>
          </a:xfrm>
          <a:prstGeom prst="rect">
            <a:avLst/>
          </a:prstGeom>
          <a:noFill/>
        </p:spPr>
        <p:txBody>
          <a:bodyPr wrap="square">
            <a:spAutoFit/>
          </a:bodyPr>
          <a:lstStyle/>
          <a:p>
            <a:pPr marL="285750" indent="-285750">
              <a:buFont typeface="Arial" panose="020B0604020202020204" pitchFamily="34" charset="0"/>
              <a:buChar char="•"/>
            </a:pPr>
            <a:r>
              <a:rPr lang="en-US" b="0" i="0" dirty="0">
                <a:solidFill>
                  <a:srgbClr val="424142"/>
                </a:solidFill>
                <a:effectLst/>
                <a:latin typeface="Georgia" panose="02040502050405020303" pitchFamily="18" charset="0"/>
              </a:rPr>
              <a:t>There is no intervention by the government in economic system</a:t>
            </a:r>
          </a:p>
          <a:p>
            <a:pPr marL="285750" indent="-285750">
              <a:buFont typeface="Arial" panose="020B0604020202020204" pitchFamily="34" charset="0"/>
              <a:buChar char="•"/>
            </a:pPr>
            <a:endParaRPr lang="en-US" dirty="0">
              <a:solidFill>
                <a:srgbClr val="424142"/>
              </a:solidFill>
              <a:latin typeface="Georgia" panose="02040502050405020303" pitchFamily="18" charset="0"/>
            </a:endParaRPr>
          </a:p>
          <a:p>
            <a:pPr marL="285750" indent="-285750">
              <a:buFont typeface="Arial" panose="020B0604020202020204" pitchFamily="34" charset="0"/>
              <a:buChar char="•"/>
            </a:pPr>
            <a:r>
              <a:rPr lang="en-US" b="0" i="0" dirty="0">
                <a:solidFill>
                  <a:srgbClr val="424142"/>
                </a:solidFill>
                <a:effectLst/>
                <a:latin typeface="Georgia" panose="02040502050405020303" pitchFamily="18" charset="0"/>
              </a:rPr>
              <a:t>Perfect competition exists both in the commodity and factor markets</a:t>
            </a:r>
            <a:endParaRPr lang="en-IN" dirty="0"/>
          </a:p>
        </p:txBody>
      </p:sp>
    </p:spTree>
    <p:extLst>
      <p:ext uri="{BB962C8B-B14F-4D97-AF65-F5344CB8AC3E}">
        <p14:creationId xmlns:p14="http://schemas.microsoft.com/office/powerpoint/2010/main" val="3871538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2BAEAA3-E755-C79C-9991-BA7BF00B8860}"/>
              </a:ext>
            </a:extLst>
          </p:cNvPr>
          <p:cNvPicPr>
            <a:picLocks noChangeAspect="1"/>
          </p:cNvPicPr>
          <p:nvPr/>
        </p:nvPicPr>
        <p:blipFill>
          <a:blip r:embed="rId2"/>
          <a:stretch>
            <a:fillRect/>
          </a:stretch>
        </p:blipFill>
        <p:spPr>
          <a:xfrm>
            <a:off x="6095991" y="3428995"/>
            <a:ext cx="17" cy="10"/>
          </a:xfrm>
          <a:prstGeom prst="rect">
            <a:avLst/>
          </a:prstGeom>
        </p:spPr>
      </p:pic>
      <p:pic>
        <p:nvPicPr>
          <p:cNvPr id="12" name="Picture 11">
            <a:extLst>
              <a:ext uri="{FF2B5EF4-FFF2-40B4-BE49-F238E27FC236}">
                <a16:creationId xmlns:a16="http://schemas.microsoft.com/office/drawing/2014/main" id="{B55B645B-5D65-4A49-A34F-D34C41448961}"/>
              </a:ext>
            </a:extLst>
          </p:cNvPr>
          <p:cNvPicPr>
            <a:picLocks noChangeAspect="1"/>
          </p:cNvPicPr>
          <p:nvPr/>
        </p:nvPicPr>
        <p:blipFill>
          <a:blip r:embed="rId3"/>
          <a:stretch>
            <a:fillRect/>
          </a:stretch>
        </p:blipFill>
        <p:spPr>
          <a:xfrm>
            <a:off x="344770" y="390418"/>
            <a:ext cx="6293192" cy="3623353"/>
          </a:xfrm>
          <a:prstGeom prst="rect">
            <a:avLst/>
          </a:prstGeom>
        </p:spPr>
      </p:pic>
      <p:sp>
        <p:nvSpPr>
          <p:cNvPr id="14" name="TextBox 13">
            <a:extLst>
              <a:ext uri="{FF2B5EF4-FFF2-40B4-BE49-F238E27FC236}">
                <a16:creationId xmlns:a16="http://schemas.microsoft.com/office/drawing/2014/main" id="{E4DD6FC7-FF82-75B2-FCE8-AB1B8538E5A3}"/>
              </a:ext>
            </a:extLst>
          </p:cNvPr>
          <p:cNvSpPr txBox="1"/>
          <p:nvPr/>
        </p:nvSpPr>
        <p:spPr>
          <a:xfrm>
            <a:off x="5749518" y="1479044"/>
            <a:ext cx="6097712" cy="1754326"/>
          </a:xfrm>
          <a:prstGeom prst="rect">
            <a:avLst/>
          </a:prstGeom>
          <a:noFill/>
        </p:spPr>
        <p:txBody>
          <a:bodyPr wrap="square">
            <a:spAutoFit/>
          </a:bodyPr>
          <a:lstStyle/>
          <a:p>
            <a:pPr algn="just"/>
            <a:r>
              <a:rPr lang="en-US" dirty="0">
                <a:solidFill>
                  <a:srgbClr val="000000"/>
                </a:solidFill>
                <a:latin typeface="Georgia" panose="02040502050405020303" pitchFamily="18" charset="0"/>
              </a:rPr>
              <a:t>C</a:t>
            </a:r>
            <a:r>
              <a:rPr lang="en-US" b="0" i="0" dirty="0">
                <a:solidFill>
                  <a:srgbClr val="000000"/>
                </a:solidFill>
                <a:effectLst/>
                <a:latin typeface="Georgia" panose="02040502050405020303" pitchFamily="18" charset="0"/>
              </a:rPr>
              <a:t>ountry A has an absolute advantage in producing both the commodities through smaller inputs of </a:t>
            </a:r>
            <a:r>
              <a:rPr lang="en-US" b="0" i="0" dirty="0" err="1">
                <a:solidFill>
                  <a:srgbClr val="000000"/>
                </a:solidFill>
                <a:effectLst/>
                <a:latin typeface="Georgia" panose="02040502050405020303" pitchFamily="18" charset="0"/>
              </a:rPr>
              <a:t>labour</a:t>
            </a:r>
            <a:r>
              <a:rPr lang="en-US" b="0" i="0" dirty="0">
                <a:solidFill>
                  <a:srgbClr val="000000"/>
                </a:solidFill>
                <a:effectLst/>
                <a:latin typeface="Georgia" panose="02040502050405020303" pitchFamily="18" charset="0"/>
              </a:rPr>
              <a:t> than in country B. In relative terms, however, country A has comparative advantage in </a:t>
            </a:r>
            <a:r>
              <a:rPr lang="en-US" b="0" i="0" dirty="0" err="1">
                <a:solidFill>
                  <a:srgbClr val="000000"/>
                </a:solidFill>
                <a:effectLst/>
                <a:latin typeface="Georgia" panose="02040502050405020303" pitchFamily="18" charset="0"/>
              </a:rPr>
              <a:t>specialising</a:t>
            </a:r>
            <a:r>
              <a:rPr lang="en-US" b="0" i="0" dirty="0">
                <a:solidFill>
                  <a:srgbClr val="000000"/>
                </a:solidFill>
                <a:effectLst/>
                <a:latin typeface="Georgia" panose="02040502050405020303" pitchFamily="18" charset="0"/>
              </a:rPr>
              <a:t> in the production and export of commodity X while country B will </a:t>
            </a:r>
            <a:r>
              <a:rPr lang="en-US" b="0" i="0" dirty="0" err="1">
                <a:solidFill>
                  <a:srgbClr val="000000"/>
                </a:solidFill>
                <a:effectLst/>
                <a:latin typeface="Georgia" panose="02040502050405020303" pitchFamily="18" charset="0"/>
              </a:rPr>
              <a:t>specialise</a:t>
            </a:r>
            <a:r>
              <a:rPr lang="en-US" b="0" i="0" dirty="0">
                <a:solidFill>
                  <a:srgbClr val="000000"/>
                </a:solidFill>
                <a:effectLst/>
                <a:latin typeface="Georgia" panose="02040502050405020303" pitchFamily="18" charset="0"/>
              </a:rPr>
              <a:t> in the production and export of commodity Y.</a:t>
            </a:r>
            <a:endParaRPr lang="en-IN" dirty="0"/>
          </a:p>
        </p:txBody>
      </p:sp>
      <p:sp>
        <p:nvSpPr>
          <p:cNvPr id="16" name="TextBox 15">
            <a:extLst>
              <a:ext uri="{FF2B5EF4-FFF2-40B4-BE49-F238E27FC236}">
                <a16:creationId xmlns:a16="http://schemas.microsoft.com/office/drawing/2014/main" id="{B7158ECC-0747-1452-E95D-7E0BDD40B39F}"/>
              </a:ext>
            </a:extLst>
          </p:cNvPr>
          <p:cNvSpPr txBox="1"/>
          <p:nvPr/>
        </p:nvSpPr>
        <p:spPr>
          <a:xfrm>
            <a:off x="973476" y="3682895"/>
            <a:ext cx="9742470" cy="2308324"/>
          </a:xfrm>
          <a:prstGeom prst="rect">
            <a:avLst/>
          </a:prstGeom>
          <a:noFill/>
        </p:spPr>
        <p:txBody>
          <a:bodyPr wrap="square">
            <a:spAutoFit/>
          </a:bodyPr>
          <a:lstStyle/>
          <a:p>
            <a:pPr algn="just"/>
            <a:r>
              <a:rPr lang="en-US" b="0" i="0" dirty="0">
                <a:solidFill>
                  <a:srgbClr val="424142"/>
                </a:solidFill>
                <a:effectLst/>
                <a:latin typeface="Georgia" panose="02040502050405020303" pitchFamily="18" charset="0"/>
              </a:rPr>
              <a:t>In country A, domestic exchange ratio between X and Y is 12 : 10, i.e., 1 unit of X = 12/10 or 1.20 units of Y. Alternatively, 1 unit of Y= 10/12 or 0.83 units of X.</a:t>
            </a:r>
          </a:p>
          <a:p>
            <a:pPr algn="just"/>
            <a:endParaRPr lang="en-US" b="0" i="0" dirty="0">
              <a:solidFill>
                <a:srgbClr val="424142"/>
              </a:solidFill>
              <a:effectLst/>
              <a:latin typeface="Georgia" panose="02040502050405020303" pitchFamily="18" charset="0"/>
            </a:endParaRPr>
          </a:p>
          <a:p>
            <a:pPr algn="just"/>
            <a:r>
              <a:rPr lang="en-US" b="0" i="0" dirty="0">
                <a:solidFill>
                  <a:srgbClr val="424142"/>
                </a:solidFill>
                <a:effectLst/>
                <a:latin typeface="Georgia" panose="02040502050405020303" pitchFamily="18" charset="0"/>
              </a:rPr>
              <a:t>In country B, the domestic exchange ratio is 16 : 12, i.e., 1 unit of X = 16/12 or 1.33 units of Y. Alternatively, 1 unit of Y = 16/12 or 0.75 unit of X.</a:t>
            </a:r>
          </a:p>
          <a:p>
            <a:pPr algn="just"/>
            <a:endParaRPr lang="en-US" b="0" i="0" dirty="0">
              <a:solidFill>
                <a:srgbClr val="424142"/>
              </a:solidFill>
              <a:effectLst/>
              <a:latin typeface="Georgia" panose="02040502050405020303" pitchFamily="18" charset="0"/>
            </a:endParaRPr>
          </a:p>
          <a:p>
            <a:pPr algn="just"/>
            <a:r>
              <a:rPr lang="en-US" b="0" i="0" dirty="0">
                <a:solidFill>
                  <a:srgbClr val="424142"/>
                </a:solidFill>
                <a:effectLst/>
                <a:latin typeface="Georgia" panose="02040502050405020303" pitchFamily="18" charset="0"/>
              </a:rPr>
              <a:t>From the above cost ratios, it follows that country A has comparative cost advantage in the production of X and B has comparatively lesser cost disadvantage in the production of Y.</a:t>
            </a:r>
          </a:p>
        </p:txBody>
      </p:sp>
    </p:spTree>
    <p:extLst>
      <p:ext uri="{BB962C8B-B14F-4D97-AF65-F5344CB8AC3E}">
        <p14:creationId xmlns:p14="http://schemas.microsoft.com/office/powerpoint/2010/main" val="105871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2A9EE1A-98A3-4662-D520-C671712E7D82}"/>
              </a:ext>
            </a:extLst>
          </p:cNvPr>
          <p:cNvSpPr txBox="1"/>
          <p:nvPr/>
        </p:nvSpPr>
        <p:spPr>
          <a:xfrm>
            <a:off x="765360" y="1171253"/>
            <a:ext cx="1295098" cy="369332"/>
          </a:xfrm>
          <a:prstGeom prst="rect">
            <a:avLst/>
          </a:prstGeom>
          <a:noFill/>
        </p:spPr>
        <p:txBody>
          <a:bodyPr wrap="none" rtlCol="0">
            <a:spAutoFit/>
          </a:bodyPr>
          <a:lstStyle/>
          <a:p>
            <a:r>
              <a:rPr lang="en-IN" b="1" dirty="0"/>
              <a:t>References:</a:t>
            </a:r>
          </a:p>
        </p:txBody>
      </p:sp>
      <p:sp>
        <p:nvSpPr>
          <p:cNvPr id="5" name="TextBox 4">
            <a:extLst>
              <a:ext uri="{FF2B5EF4-FFF2-40B4-BE49-F238E27FC236}">
                <a16:creationId xmlns:a16="http://schemas.microsoft.com/office/drawing/2014/main" id="{F1B59EB3-8CD4-A5C7-DB48-7B1A1F7BAD10}"/>
              </a:ext>
            </a:extLst>
          </p:cNvPr>
          <p:cNvSpPr txBox="1"/>
          <p:nvPr/>
        </p:nvSpPr>
        <p:spPr>
          <a:xfrm>
            <a:off x="739739" y="2188396"/>
            <a:ext cx="9718943" cy="369332"/>
          </a:xfrm>
          <a:prstGeom prst="rect">
            <a:avLst/>
          </a:prstGeom>
          <a:noFill/>
        </p:spPr>
        <p:txBody>
          <a:bodyPr wrap="none" rtlCol="0">
            <a:spAutoFit/>
          </a:bodyPr>
          <a:lstStyle/>
          <a:p>
            <a:r>
              <a:rPr lang="en-IN" dirty="0"/>
              <a:t>https://www.economicsdiscussion.net/international-trade/the-theory-of-absolute-advantage/10705#</a:t>
            </a:r>
          </a:p>
        </p:txBody>
      </p:sp>
      <p:sp>
        <p:nvSpPr>
          <p:cNvPr id="7" name="TextBox 6">
            <a:extLst>
              <a:ext uri="{FF2B5EF4-FFF2-40B4-BE49-F238E27FC236}">
                <a16:creationId xmlns:a16="http://schemas.microsoft.com/office/drawing/2014/main" id="{DC443062-2015-2E37-7E89-33752209E749}"/>
              </a:ext>
            </a:extLst>
          </p:cNvPr>
          <p:cNvSpPr txBox="1"/>
          <p:nvPr/>
        </p:nvSpPr>
        <p:spPr>
          <a:xfrm>
            <a:off x="765360" y="2846613"/>
            <a:ext cx="9919764" cy="646331"/>
          </a:xfrm>
          <a:prstGeom prst="rect">
            <a:avLst/>
          </a:prstGeom>
          <a:noFill/>
        </p:spPr>
        <p:txBody>
          <a:bodyPr wrap="square">
            <a:spAutoFit/>
          </a:bodyPr>
          <a:lstStyle/>
          <a:p>
            <a:pPr algn="just"/>
            <a:r>
              <a:rPr lang="en-IN" dirty="0"/>
              <a:t>https://www.economicsdiscussion.net/economic-theories/comparative-costs-theory/david-ricardos-theory-of-comparative-cost-advantage-economics/30673</a:t>
            </a:r>
          </a:p>
        </p:txBody>
      </p:sp>
    </p:spTree>
    <p:extLst>
      <p:ext uri="{BB962C8B-B14F-4D97-AF65-F5344CB8AC3E}">
        <p14:creationId xmlns:p14="http://schemas.microsoft.com/office/powerpoint/2010/main" val="3248367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22AA90-AEE3-EE26-8CAF-0773DD36E344}"/>
              </a:ext>
            </a:extLst>
          </p:cNvPr>
          <p:cNvSpPr txBox="1"/>
          <p:nvPr/>
        </p:nvSpPr>
        <p:spPr>
          <a:xfrm>
            <a:off x="4602822" y="2974368"/>
            <a:ext cx="1952090" cy="523220"/>
          </a:xfrm>
          <a:prstGeom prst="rect">
            <a:avLst/>
          </a:prstGeom>
          <a:noFill/>
        </p:spPr>
        <p:txBody>
          <a:bodyPr wrap="square" rtlCol="0">
            <a:spAutoFit/>
          </a:bodyPr>
          <a:lstStyle/>
          <a:p>
            <a:r>
              <a:rPr lang="en-IN" sz="2800" b="1" i="1" dirty="0"/>
              <a:t>Thank You</a:t>
            </a:r>
          </a:p>
        </p:txBody>
      </p:sp>
    </p:spTree>
    <p:extLst>
      <p:ext uri="{BB962C8B-B14F-4D97-AF65-F5344CB8AC3E}">
        <p14:creationId xmlns:p14="http://schemas.microsoft.com/office/powerpoint/2010/main" val="960719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814</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8</cp:revision>
  <dcterms:created xsi:type="dcterms:W3CDTF">2023-07-07T11:27:45Z</dcterms:created>
  <dcterms:modified xsi:type="dcterms:W3CDTF">2023-07-08T19:14:54Z</dcterms:modified>
</cp:coreProperties>
</file>